
<file path=[Content_Types].xml><?xml version="1.0" encoding="utf-8"?>
<Types xmlns="http://schemas.openxmlformats.org/package/2006/content-types">
  <Default Extension="PNG" ContentType="image/png"/>
  <Default Extension="tmp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60" r:id="rId5"/>
    <p:sldId id="272" r:id="rId6"/>
    <p:sldId id="261" r:id="rId7"/>
    <p:sldId id="268" r:id="rId8"/>
    <p:sldId id="269" r:id="rId9"/>
    <p:sldId id="259" r:id="rId10"/>
    <p:sldId id="262" r:id="rId11"/>
    <p:sldId id="263" r:id="rId12"/>
    <p:sldId id="264" r:id="rId13"/>
    <p:sldId id="270" r:id="rId14"/>
    <p:sldId id="271" r:id="rId15"/>
    <p:sldId id="265" r:id="rId16"/>
    <p:sldId id="26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>
        <p:scale>
          <a:sx n="100" d="100"/>
          <a:sy n="100" d="100"/>
        </p:scale>
        <p:origin x="228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Forrest%20Mobley\Desktop\Forrest\ACSL\Paradrogue%20Research\Documents\Testing%20Layout%20and%20Result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Drag Coefficient by Model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65A6E260-6165-4BA3-8F1A-47BAB7B53BA6}" type="VALUE">
                      <a:rPr lang="en-US" sz="1000"/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B672-4DE8-A7E2-CF61666C2F5A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65DDF8DC-D475-4D59-B4CA-97B63871B1E1}" type="VALUE">
                      <a:rPr lang="en-US" sz="1000"/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B672-4DE8-A7E2-CF61666C2F5A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1F7B2868-F69C-448A-AF07-EE00493DA74F}" type="VALUE">
                      <a:rPr lang="en-US" sz="1000"/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B672-4DE8-A7E2-CF61666C2F5A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E61677B5-D13F-4B43-8883-47FAD8FD4EC6}" type="VALUE">
                      <a:rPr lang="en-US" sz="1000"/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B672-4DE8-A7E2-CF61666C2F5A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FFE5831C-0ECC-433E-97CB-9911F2BC1A7F}" type="VALUE">
                      <a:rPr lang="en-US" sz="1000"/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B672-4DE8-A7E2-CF61666C2F5A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AF2B53C1-82BE-42FB-BFCA-38338B4CA47A}" type="VALUE">
                      <a:rPr lang="en-US" sz="1000"/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B672-4DE8-A7E2-CF61666C2F5A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0778BF84-57AA-4BE3-BD8D-6FC5EC44C388}" type="VALUE">
                      <a:rPr lang="en-US" sz="1000"/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B672-4DE8-A7E2-CF61666C2F5A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BFC92983-F928-4505-B590-C6A31058246C}" type="VALUE">
                      <a:rPr lang="en-US" sz="1000"/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B672-4DE8-A7E2-CF61666C2F5A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fld id="{B4589442-09DA-4A9E-BCA2-0F161B1D17CF}" type="VALUE">
                      <a:rPr lang="en-US" sz="1000"/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B672-4DE8-A7E2-CF61666C2F5A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Results!$A$2:$A$10</c:f>
              <c:strCache>
                <c:ptCount val="9"/>
                <c:pt idx="0">
                  <c:v>Semicircle</c:v>
                </c:pt>
                <c:pt idx="1">
                  <c:v>Shallow</c:v>
                </c:pt>
                <c:pt idx="2">
                  <c:v>Deep</c:v>
                </c:pt>
                <c:pt idx="3">
                  <c:v>Rectangle Even</c:v>
                </c:pt>
                <c:pt idx="4">
                  <c:v>Rectangle Uneven</c:v>
                </c:pt>
                <c:pt idx="5">
                  <c:v>Stripes</c:v>
                </c:pt>
                <c:pt idx="6">
                  <c:v>45 Degrees</c:v>
                </c:pt>
                <c:pt idx="7">
                  <c:v>60 Degrees</c:v>
                </c:pt>
                <c:pt idx="8">
                  <c:v>75 Degrees</c:v>
                </c:pt>
              </c:strCache>
            </c:strRef>
          </c:cat>
          <c:val>
            <c:numRef>
              <c:f>Results!$G$2:$G$10</c:f>
              <c:numCache>
                <c:formatCode>General</c:formatCode>
                <c:ptCount val="9"/>
                <c:pt idx="0">
                  <c:v>1.4871841698425818</c:v>
                </c:pt>
                <c:pt idx="1">
                  <c:v>1.0126528475382353</c:v>
                </c:pt>
                <c:pt idx="2">
                  <c:v>1.37662926755592</c:v>
                </c:pt>
                <c:pt idx="3">
                  <c:v>0.25802405826802088</c:v>
                </c:pt>
                <c:pt idx="4">
                  <c:v>0.24163337819238562</c:v>
                </c:pt>
                <c:pt idx="5">
                  <c:v>1.0507881834162172</c:v>
                </c:pt>
                <c:pt idx="6">
                  <c:v>0.89016891161486456</c:v>
                </c:pt>
                <c:pt idx="7">
                  <c:v>1.0389530791782227</c:v>
                </c:pt>
                <c:pt idx="8">
                  <c:v>0.79093250187326847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672-4DE8-A7E2-CF61666C2F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4874727"/>
        <c:axId val="65154580"/>
      </c:barChart>
      <c:catAx>
        <c:axId val="74874727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dirty="0">
                    <a:solidFill>
                      <a:schemeClr val="tx1"/>
                    </a:solidFill>
                  </a:rPr>
                  <a:t>Model</a:t>
                </a:r>
              </a:p>
            </c:rich>
          </c:tx>
          <c:layout>
            <c:manualLayout>
              <c:xMode val="edge"/>
              <c:yMode val="edge"/>
              <c:x val="0.49572252791990729"/>
              <c:y val="0.9294609170360729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154580"/>
        <c:crosses val="autoZero"/>
        <c:auto val="1"/>
        <c:lblAlgn val="ctr"/>
        <c:lblOffset val="100"/>
        <c:noMultiLvlLbl val="1"/>
      </c:catAx>
      <c:valAx>
        <c:axId val="651545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dirty="0">
                    <a:solidFill>
                      <a:schemeClr val="tx1"/>
                    </a:solidFill>
                  </a:rPr>
                  <a:t>Drag Coefficient</a:t>
                </a:r>
              </a:p>
            </c:rich>
          </c:tx>
          <c:layout>
            <c:manualLayout>
              <c:xMode val="edge"/>
              <c:yMode val="edge"/>
              <c:x val="2.3744517961045157E-3"/>
              <c:y val="0.3535362459777596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874727"/>
        <c:crosses val="autoZero"/>
        <c:crossBetween val="between"/>
      </c:valAx>
      <c:spPr>
        <a:solidFill>
          <a:schemeClr val="bg1"/>
        </a:solidFill>
        <a:ln>
          <a:noFill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48E479-F241-402E-8CC6-3BD1EC98492B}" type="datetimeFigureOut">
              <a:rPr lang="en-US" smtClean="0"/>
              <a:t>3/29/2018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A2FF48-036F-44A5-B1EF-9AD851A04F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686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Applying Paradrogue Tech to UAVs, and increasing stability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A2FF48-036F-44A5-B1EF-9AD851A04F0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8231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Helicopter Video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A2FF48-036F-44A5-B1EF-9AD851A04F0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2595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9E3DE-B402-4558-B3F2-0FA6C7110C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5D93DF-8AE0-4515-B222-B511448941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E66075-42F9-4935-8EEF-7CE1A8629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1ED6A-82A0-4F66-B902-EC7982D3B225}" type="datetimeFigureOut">
              <a:rPr lang="en-US" smtClean="0"/>
              <a:t>3/29/2018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3A29F1-B6C1-4197-A77D-622A6694B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8AF07D-B455-4E86-8717-01F3FD80E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E642E-FDDE-4349-9C48-80AD98A6B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800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E27E2-E579-4F60-9AB9-B42E03753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C0ED55-55FE-4DE7-A593-0E5E5010F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4B4509-C32D-4857-BB68-324897069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1ED6A-82A0-4F66-B902-EC7982D3B225}" type="datetimeFigureOut">
              <a:rPr lang="en-US" smtClean="0"/>
              <a:t>3/29/2018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048799-4287-4A24-9390-EDB355981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3A9B49-129C-4641-94D8-8C3E8D694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E642E-FDDE-4349-9C48-80AD98A6B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486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7872B3E-3A88-439F-8C24-F0B03BC570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B1113D-5315-4EE7-9181-B08249E77D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C687F-DA49-4E14-8C5F-834F5CB31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1ED6A-82A0-4F66-B902-EC7982D3B225}" type="datetimeFigureOut">
              <a:rPr lang="en-US" smtClean="0"/>
              <a:t>3/29/2018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1BB199-3A54-4B2D-B67F-90E6AF8AA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7AEFFA-3344-4FE6-9013-5322D7F71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E642E-FDDE-4349-9C48-80AD98A6B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306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0F08D-F622-44C4-ACD0-355E97D22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7D9C22-C773-478A-A428-4500154E62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F5860A-D32E-44A0-A87E-4F7A15E9B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1ED6A-82A0-4F66-B902-EC7982D3B225}" type="datetimeFigureOut">
              <a:rPr lang="en-US" smtClean="0"/>
              <a:t>3/29/2018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818B1F-37F2-4DAC-88EA-B61BAAE7B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25687A-C259-40C1-B79F-CF826F75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E642E-FDDE-4349-9C48-80AD98A6B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398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3C747-1F4F-4C5F-A6E3-C55A94364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293B56-2EFE-4C7D-BEE8-1570213439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8FFF3D-AF5A-4E66-B528-EFFEFF92C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1ED6A-82A0-4F66-B902-EC7982D3B225}" type="datetimeFigureOut">
              <a:rPr lang="en-US" smtClean="0"/>
              <a:t>3/29/2018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A59499-FF85-41C9-AA81-24EAA7495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13700E-3BC2-46A9-9624-19812A2A1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E642E-FDDE-4349-9C48-80AD98A6B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82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07D60-0031-4BF8-8543-A7CB1E4AE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BAFB7E-9CA6-4658-8BA6-AA83A7CC74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ABC9DA-E637-40AF-B630-2A6C163055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B359F0-5009-4F82-8604-0B822B4A9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1ED6A-82A0-4F66-B902-EC7982D3B225}" type="datetimeFigureOut">
              <a:rPr lang="en-US" smtClean="0"/>
              <a:t>3/29/2018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2731F5-2176-42CF-80A5-9AEB38A5F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D10773-F65C-404F-ACDB-4F0545645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E642E-FDDE-4349-9C48-80AD98A6B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804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B5EF3-9E9B-42F5-9507-68C33C924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4B11F1-3E8E-4CF2-BAC2-7C417E253E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2BAA80-5DB2-4F88-8D1B-A371164EBA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618768-5EE7-4750-8949-17B1E6B542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D3664-96F5-45DA-9148-6C45B20062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E90550-0B41-4DB3-93BC-4CB9B33B1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1ED6A-82A0-4F66-B902-EC7982D3B225}" type="datetimeFigureOut">
              <a:rPr lang="en-US" smtClean="0"/>
              <a:t>3/29/2018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A398D9-B1AA-4BFF-9F7E-9F63CB700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490008-4952-4C52-AAF6-9E9EB58B5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E642E-FDDE-4349-9C48-80AD98A6B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93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51F7C-3283-4D0E-822B-F6EBBBE8A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B36334-D81C-4DB5-8C71-8648672FC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1ED6A-82A0-4F66-B902-EC7982D3B225}" type="datetimeFigureOut">
              <a:rPr lang="en-US" smtClean="0"/>
              <a:t>3/29/2018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D59EFE-2EDD-4F22-B289-2485DA356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E211F3-614E-4F7B-ABEB-F5677B0EF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E642E-FDDE-4349-9C48-80AD98A6B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089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119C7C-0F62-4F33-83EA-8EF113342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1ED6A-82A0-4F66-B902-EC7982D3B225}" type="datetimeFigureOut">
              <a:rPr lang="en-US" smtClean="0"/>
              <a:t>3/29/2018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7B218D-FE43-4E67-A237-B3492945A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872CA5-474F-4052-B31D-834012858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E642E-FDDE-4349-9C48-80AD98A6B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625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0CBBA-D338-4265-813D-A2D7CD331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1BE51C-9D13-43E8-AF72-A89FFAC689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AA5CEE-2C3A-45D3-ADD3-EC97225DF3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42ACA7-92C6-4CFB-A629-FFA72E006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1ED6A-82A0-4F66-B902-EC7982D3B225}" type="datetimeFigureOut">
              <a:rPr lang="en-US" smtClean="0"/>
              <a:t>3/29/2018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836542-7BD5-43B5-9FF3-3D1D99C7E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40BDB5-198D-467E-8979-358247301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E642E-FDDE-4349-9C48-80AD98A6B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914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A7740-EB21-4602-8C5D-2123FC4A0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F20F4D-D958-4C6A-B9F7-CCC5D12905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3FEDD0-FD12-4963-939D-2A1E010C83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C2C62F-B6FA-4B94-92FA-047BAA4FB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1ED6A-82A0-4F66-B902-EC7982D3B225}" type="datetimeFigureOut">
              <a:rPr lang="en-US" smtClean="0"/>
              <a:t>3/29/2018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36DD9B-3727-463A-A834-05055BB0A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9CDE5F-D5FC-4101-99CC-D3DAB1098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E642E-FDDE-4349-9C48-80AD98A6B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415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5000"/>
            <a:lum/>
          </a:blip>
          <a:srcRect/>
          <a:stretch>
            <a:fillRect l="3000" t="-17000" r="-3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BD2D9F-ADA4-4BD2-AC9E-359F003A6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375D68-7BE9-4D4D-85D5-E15D90C25A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2815F9-B6F7-411D-8488-5CF8142902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A1ED6A-82A0-4F66-B902-EC7982D3B225}" type="datetimeFigureOut">
              <a:rPr lang="en-US" smtClean="0"/>
              <a:t>3/29/2018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52918C-B307-4784-AD0C-D286C91764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014FD2-2462-43FA-B7EB-9EBEB2101F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FE642E-FDDE-4349-9C48-80AD98A6B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390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5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tmp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14.tm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tmp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7E3E9-A5A6-40F2-8894-433835289C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0948" y="1188452"/>
            <a:ext cx="11020926" cy="2387600"/>
          </a:xfrm>
        </p:spPr>
        <p:txBody>
          <a:bodyPr>
            <a:no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UAS Paradrogue Research and Development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0EDB7B-D7DD-4B50-89F8-935AA96ECA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062" y="4713930"/>
            <a:ext cx="3782697" cy="633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17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0000000-0008-0000-01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06096272"/>
              </p:ext>
            </p:extLst>
          </p:nvPr>
        </p:nvGraphicFramePr>
        <p:xfrm>
          <a:off x="747397" y="910659"/>
          <a:ext cx="10697206" cy="50366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303180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82DB0-54FD-47A2-94CB-9A445FF61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283464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u="sng" dirty="0">
                <a:latin typeface="Arial" panose="020B0604020202020204" pitchFamily="34" charset="0"/>
                <a:cs typeface="Arial" panose="020B0604020202020204" pitchFamily="34" charset="0"/>
              </a:rPr>
              <a:t>Simulation Results: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Chute Cross Section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39F92D5-CA3B-4DF6-8D1C-7F2D13D5D4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04" y="1609027"/>
            <a:ext cx="10102392" cy="468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7051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00448-FCEB-4956-8F9A-9DEFEA0D2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281150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u="sng" dirty="0">
                <a:latin typeface="Arial" panose="020B0604020202020204" pitchFamily="34" charset="0"/>
                <a:cs typeface="Arial" panose="020B0604020202020204" pitchFamily="34" charset="0"/>
              </a:rPr>
              <a:t>Simulation Results: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Gore Spacing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2D78B2-336D-4405-BD76-EBC9A0C698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05" y="1606713"/>
            <a:ext cx="10102391" cy="468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4086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D5070-2A5D-488B-8A9B-0FFB97776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43" y="281150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u="sng" dirty="0">
                <a:latin typeface="Arial" panose="020B0604020202020204" pitchFamily="34" charset="0"/>
                <a:cs typeface="Arial" panose="020B0604020202020204" pitchFamily="34" charset="0"/>
              </a:rPr>
              <a:t>Simulation Results: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Chute AOA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C3B250-D7DB-4DBF-9DBE-CB95F62C33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81" y="1606713"/>
            <a:ext cx="10103238" cy="468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2206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B531E-C304-4BCD-B201-0E5B470A0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Transient Flow</a:t>
            </a:r>
          </a:p>
        </p:txBody>
      </p:sp>
      <p:pic>
        <p:nvPicPr>
          <p:cNvPr id="3" name="isovideo_VelocityMag_Vorticity">
            <a:hlinkClick r:id="" action="ppaction://media"/>
            <a:extLst>
              <a:ext uri="{FF2B5EF4-FFF2-40B4-BE49-F238E27FC236}">
                <a16:creationId xmlns:a16="http://schemas.microsoft.com/office/drawing/2014/main" id="{6B94AE72-FD31-4BBD-93E1-FCABBFBA0AD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65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79528" y="1757363"/>
            <a:ext cx="8832944" cy="409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880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CC4ED-4CBB-4664-B199-28A48BA33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Questions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57045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5E37399F-2E79-4EBB-A961-F2B8F441B9F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4214545"/>
              </p:ext>
            </p:extLst>
          </p:nvPr>
        </p:nvGraphicFramePr>
        <p:xfrm>
          <a:off x="3122194" y="1419225"/>
          <a:ext cx="5947611" cy="5022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Document" r:id="rId3" imgW="5940848" imgH="5022350" progId="Word.Document.12">
                  <p:embed/>
                </p:oleObj>
              </mc:Choice>
              <mc:Fallback>
                <p:oleObj name="Document" r:id="rId3" imgW="5940848" imgH="502235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22194" y="1419225"/>
                        <a:ext cx="5947611" cy="5022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326264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31E369-AA83-44BD-ADF0-244C71BF1F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8675" y="1724961"/>
            <a:ext cx="10515600" cy="340807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By Forrest Mobley</a:t>
            </a:r>
          </a:p>
          <a:p>
            <a:pPr marL="0" indent="0" algn="ctr">
              <a:buNone/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Aerospace Engineering</a:t>
            </a:r>
          </a:p>
          <a:p>
            <a:pPr marL="0" indent="0" algn="ctr">
              <a:buNone/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mobleyf@my.erau.edu</a:t>
            </a:r>
          </a:p>
          <a:p>
            <a:pPr marL="0" indent="0" algn="ctr">
              <a:buNone/>
            </a:pP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Mentored by Dr. Hayashibara</a:t>
            </a:r>
          </a:p>
          <a:p>
            <a:pPr marL="0" indent="0" algn="ctr">
              <a:buNone/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College of Engineering</a:t>
            </a:r>
          </a:p>
        </p:txBody>
      </p:sp>
    </p:spTree>
    <p:extLst>
      <p:ext uri="{BB962C8B-B14F-4D97-AF65-F5344CB8AC3E}">
        <p14:creationId xmlns:p14="http://schemas.microsoft.com/office/powerpoint/2010/main" val="32448252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CE65E89-7AAA-456D-9E31-3F97D12E9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Aerial Refueling &amp; Drones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128A535-175C-4597-B10B-683DD80EE419}"/>
              </a:ext>
            </a:extLst>
          </p:cNvPr>
          <p:cNvGrpSpPr/>
          <p:nvPr/>
        </p:nvGrpSpPr>
        <p:grpSpPr>
          <a:xfrm>
            <a:off x="772886" y="1759924"/>
            <a:ext cx="2875384" cy="3377923"/>
            <a:chOff x="772886" y="1759924"/>
            <a:chExt cx="2875384" cy="337792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058795F-B53E-4F3A-B9A8-D6300AEFBC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477" b="10669"/>
            <a:stretch/>
          </p:blipFill>
          <p:spPr>
            <a:xfrm>
              <a:off x="838201" y="1759924"/>
              <a:ext cx="2810069" cy="1580664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E427F204-5DEC-4FC2-A516-59B8936FF69A}"/>
                </a:ext>
              </a:extLst>
            </p:cNvPr>
            <p:cNvGrpSpPr/>
            <p:nvPr/>
          </p:nvGrpSpPr>
          <p:grpSpPr>
            <a:xfrm>
              <a:off x="772886" y="3141699"/>
              <a:ext cx="2875383" cy="1996148"/>
              <a:chOff x="772886" y="3141699"/>
              <a:chExt cx="2875383" cy="1996148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3ABE0E2A-19F8-4E4B-A9BA-2A334584A16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5" b="3405"/>
              <a:stretch/>
            </p:blipFill>
            <p:spPr>
              <a:xfrm>
                <a:off x="838200" y="3517412"/>
                <a:ext cx="2810069" cy="1580664"/>
              </a:xfrm>
              <a:prstGeom prst="rect">
                <a:avLst/>
              </a:prstGeom>
              <a:ln w="15875">
                <a:solidFill>
                  <a:schemeClr val="tx1"/>
                </a:solidFill>
              </a:ln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8172842-04C7-4C5C-9CFC-93FD8D2B6DD1}"/>
                  </a:ext>
                </a:extLst>
              </p:cNvPr>
              <p:cNvSpPr txBox="1"/>
              <p:nvPr/>
            </p:nvSpPr>
            <p:spPr>
              <a:xfrm>
                <a:off x="772886" y="3141699"/>
                <a:ext cx="1810139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/>
                  <a:t>(U.S. Air Force, 2018)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B4BF186-D48C-4E30-AAC5-2C34C1C01F33}"/>
                  </a:ext>
                </a:extLst>
              </p:cNvPr>
              <p:cNvSpPr txBox="1"/>
              <p:nvPr/>
            </p:nvSpPr>
            <p:spPr>
              <a:xfrm>
                <a:off x="772886" y="4907015"/>
                <a:ext cx="2044959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/>
                  <a:t>(U.S. Air Force, 2018)</a:t>
                </a:r>
              </a:p>
            </p:txBody>
          </p:sp>
        </p:grpSp>
      </p:grpSp>
      <p:sp>
        <p:nvSpPr>
          <p:cNvPr id="9" name="L-Shape 8">
            <a:extLst>
              <a:ext uri="{FF2B5EF4-FFF2-40B4-BE49-F238E27FC236}">
                <a16:creationId xmlns:a16="http://schemas.microsoft.com/office/drawing/2014/main" id="{FFF9AA8C-0194-49FB-ABAE-CD49AED40284}"/>
              </a:ext>
            </a:extLst>
          </p:cNvPr>
          <p:cNvSpPr/>
          <p:nvPr/>
        </p:nvSpPr>
        <p:spPr>
          <a:xfrm rot="13500000">
            <a:off x="3756495" y="3096107"/>
            <a:ext cx="665623" cy="665787"/>
          </a:xfrm>
          <a:prstGeom prst="corner">
            <a:avLst/>
          </a:prstGeom>
          <a:solidFill>
            <a:schemeClr val="tx1">
              <a:alpha val="75000"/>
            </a:schemeClr>
          </a:solidFill>
          <a:ln>
            <a:solidFill>
              <a:schemeClr val="tx1">
                <a:alpha val="56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-Shape 13">
            <a:extLst>
              <a:ext uri="{FF2B5EF4-FFF2-40B4-BE49-F238E27FC236}">
                <a16:creationId xmlns:a16="http://schemas.microsoft.com/office/drawing/2014/main" id="{7FE85049-8E08-4C0C-B803-8331FDBCF1B8}"/>
              </a:ext>
            </a:extLst>
          </p:cNvPr>
          <p:cNvSpPr/>
          <p:nvPr/>
        </p:nvSpPr>
        <p:spPr>
          <a:xfrm rot="13500000">
            <a:off x="7543800" y="3096106"/>
            <a:ext cx="665623" cy="665787"/>
          </a:xfrm>
          <a:prstGeom prst="corner">
            <a:avLst/>
          </a:prstGeom>
          <a:solidFill>
            <a:schemeClr val="tx1">
              <a:alpha val="75000"/>
            </a:schemeClr>
          </a:solidFill>
          <a:ln>
            <a:solidFill>
              <a:schemeClr val="tx1">
                <a:alpha val="56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814BEC5-5E0F-4AC0-8C7E-01F960822C39}"/>
              </a:ext>
            </a:extLst>
          </p:cNvPr>
          <p:cNvGrpSpPr/>
          <p:nvPr/>
        </p:nvGrpSpPr>
        <p:grpSpPr>
          <a:xfrm>
            <a:off x="8485631" y="1759924"/>
            <a:ext cx="2871073" cy="3377923"/>
            <a:chOff x="8485631" y="1759924"/>
            <a:chExt cx="2871073" cy="337792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8B2E596-8FF6-4EC6-A332-7498A7C1A4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3730" y="1759924"/>
              <a:ext cx="2807208" cy="1547303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28E34C4-5644-4655-AD2A-71B0977DCB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774"/>
            <a:stretch/>
          </p:blipFill>
          <p:spPr>
            <a:xfrm>
              <a:off x="8543730" y="3517412"/>
              <a:ext cx="2812974" cy="1580664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E1C869F-E69A-4A3B-9638-4DB4F72446F6}"/>
                </a:ext>
              </a:extLst>
            </p:cNvPr>
            <p:cNvSpPr txBox="1"/>
            <p:nvPr/>
          </p:nvSpPr>
          <p:spPr>
            <a:xfrm>
              <a:off x="8485632" y="3120331"/>
              <a:ext cx="181013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(Eckstein, 2017)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253FC59-0D4C-429B-8B77-F75715A2C0E3}"/>
                </a:ext>
              </a:extLst>
            </p:cNvPr>
            <p:cNvSpPr txBox="1"/>
            <p:nvPr/>
          </p:nvSpPr>
          <p:spPr>
            <a:xfrm>
              <a:off x="8485631" y="4907015"/>
              <a:ext cx="181013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(Bennett, 2018)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5368CC2-2702-4B82-911C-FD9F92BC3D22}"/>
              </a:ext>
            </a:extLst>
          </p:cNvPr>
          <p:cNvGrpSpPr/>
          <p:nvPr/>
        </p:nvGrpSpPr>
        <p:grpSpPr>
          <a:xfrm>
            <a:off x="4672584" y="2377870"/>
            <a:ext cx="2785686" cy="2150642"/>
            <a:chOff x="4672584" y="2377870"/>
            <a:chExt cx="2785686" cy="215064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5ADA313-A1E8-47B3-A353-68CAD2901B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97" t="24484" r="37742" b="11747"/>
            <a:stretch/>
          </p:blipFill>
          <p:spPr>
            <a:xfrm>
              <a:off x="4733730" y="2377870"/>
              <a:ext cx="2724540" cy="2102261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D5C1914-3CD5-4774-ABA7-9105A1EF4CEB}"/>
                </a:ext>
              </a:extLst>
            </p:cNvPr>
            <p:cNvSpPr txBox="1"/>
            <p:nvPr/>
          </p:nvSpPr>
          <p:spPr>
            <a:xfrm>
              <a:off x="4672584" y="4297680"/>
              <a:ext cx="181013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(Northrop Grumman, 2018)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76648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1EF37-82F6-458E-8AC0-BEDE3379A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Increasing Stability</a:t>
            </a:r>
          </a:p>
        </p:txBody>
      </p:sp>
      <p:pic>
        <p:nvPicPr>
          <p:cNvPr id="3" name="Refuel_Incident">
            <a:hlinkClick r:id="" action="ppaction://media"/>
            <a:extLst>
              <a:ext uri="{FF2B5EF4-FFF2-40B4-BE49-F238E27FC236}">
                <a16:creationId xmlns:a16="http://schemas.microsoft.com/office/drawing/2014/main" id="{50424ACE-4CEF-46C4-ADD3-FFCF463145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9600" y="2286000"/>
            <a:ext cx="33528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111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F9FE6-0FE6-4FAC-A509-6303B67AD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Computational Fluid Dynamics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2AE7D1-C013-4D36-BE8A-659B69868B26}"/>
              </a:ext>
            </a:extLst>
          </p:cNvPr>
          <p:cNvSpPr txBox="1"/>
          <p:nvPr/>
        </p:nvSpPr>
        <p:spPr>
          <a:xfrm>
            <a:off x="838199" y="2812584"/>
            <a:ext cx="3152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u="sng" dirty="0"/>
              <a:t>Pre-Processing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01D7FE-5B53-4024-ADD4-73B93EE1813C}"/>
              </a:ext>
            </a:extLst>
          </p:cNvPr>
          <p:cNvSpPr txBox="1"/>
          <p:nvPr/>
        </p:nvSpPr>
        <p:spPr>
          <a:xfrm>
            <a:off x="5250655" y="2812584"/>
            <a:ext cx="1690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u="sng" dirty="0"/>
              <a:t>Solving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DB9605-D26B-4FAF-B203-A644633C3FD2}"/>
              </a:ext>
            </a:extLst>
          </p:cNvPr>
          <p:cNvSpPr txBox="1"/>
          <p:nvPr/>
        </p:nvSpPr>
        <p:spPr>
          <a:xfrm>
            <a:off x="8201024" y="2812583"/>
            <a:ext cx="3152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u="sng" dirty="0"/>
              <a:t>Post-Processing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9C8829-06DA-4622-B7FC-034503D10C0F}"/>
              </a:ext>
            </a:extLst>
          </p:cNvPr>
          <p:cNvSpPr txBox="1"/>
          <p:nvPr/>
        </p:nvSpPr>
        <p:spPr>
          <a:xfrm>
            <a:off x="1373979" y="4761845"/>
            <a:ext cx="20812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Pointwise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E8AD97-3120-4385-8A58-C95F8A83A490}"/>
              </a:ext>
            </a:extLst>
          </p:cNvPr>
          <p:cNvSpPr txBox="1"/>
          <p:nvPr/>
        </p:nvSpPr>
        <p:spPr>
          <a:xfrm>
            <a:off x="4655342" y="4761845"/>
            <a:ext cx="2881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Ansys Fluent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E08D4B-38D9-4B54-9D17-D3259D789AD2}"/>
              </a:ext>
            </a:extLst>
          </p:cNvPr>
          <p:cNvSpPr txBox="1"/>
          <p:nvPr/>
        </p:nvSpPr>
        <p:spPr>
          <a:xfrm>
            <a:off x="8765380" y="4761845"/>
            <a:ext cx="2014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Fieldview</a:t>
            </a: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6F61DA1B-5897-47FA-952C-66C54A3AC703}"/>
              </a:ext>
            </a:extLst>
          </p:cNvPr>
          <p:cNvSpPr/>
          <p:nvPr/>
        </p:nvSpPr>
        <p:spPr>
          <a:xfrm>
            <a:off x="2143124" y="3558257"/>
            <a:ext cx="552450" cy="1104245"/>
          </a:xfrm>
          <a:prstGeom prst="downArrow">
            <a:avLst/>
          </a:prstGeom>
          <a:solidFill>
            <a:schemeClr val="accent5">
              <a:lumMod val="75000"/>
            </a:scheme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7892ABFE-D939-43CC-8908-3D9E754C890C}"/>
              </a:ext>
            </a:extLst>
          </p:cNvPr>
          <p:cNvSpPr/>
          <p:nvPr/>
        </p:nvSpPr>
        <p:spPr>
          <a:xfrm>
            <a:off x="5819774" y="3558257"/>
            <a:ext cx="552450" cy="1104245"/>
          </a:xfrm>
          <a:prstGeom prst="downArrow">
            <a:avLst/>
          </a:prstGeom>
          <a:solidFill>
            <a:schemeClr val="accent5">
              <a:lumMod val="75000"/>
            </a:scheme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4C722B63-4DE3-47B4-B35E-390D4FDF83E5}"/>
              </a:ext>
            </a:extLst>
          </p:cNvPr>
          <p:cNvSpPr/>
          <p:nvPr/>
        </p:nvSpPr>
        <p:spPr>
          <a:xfrm>
            <a:off x="9563099" y="3558257"/>
            <a:ext cx="552450" cy="1104245"/>
          </a:xfrm>
          <a:prstGeom prst="downArrow">
            <a:avLst/>
          </a:prstGeom>
          <a:solidFill>
            <a:schemeClr val="accent5">
              <a:lumMod val="75000"/>
            </a:scheme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704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284D1-FF96-48C9-94B2-A8447FFBB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756" y="365125"/>
            <a:ext cx="10519044" cy="1325563"/>
          </a:xfrm>
        </p:spPr>
        <p:txBody>
          <a:bodyPr>
            <a:normAutofit/>
          </a:bodyPr>
          <a:lstStyle/>
          <a:p>
            <a:r>
              <a:rPr lang="en-US" sz="4000" b="1" u="sng" dirty="0">
                <a:latin typeface="Arial" panose="020B0604020202020204" pitchFamily="34" charset="0"/>
                <a:cs typeface="Arial" panose="020B0604020202020204" pitchFamily="34" charset="0"/>
              </a:rPr>
              <a:t>3D Models &amp; Variations: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Base Model &amp; Chute Cross Section</a:t>
            </a:r>
          </a:p>
        </p:txBody>
      </p:sp>
      <p:pic>
        <p:nvPicPr>
          <p:cNvPr id="3" name="Picture 2" descr="Screen Clipping">
            <a:extLst>
              <a:ext uri="{FF2B5EF4-FFF2-40B4-BE49-F238E27FC236}">
                <a16:creationId xmlns:a16="http://schemas.microsoft.com/office/drawing/2014/main" id="{D57930DA-2172-49F2-AC90-E86A1744C1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233" y="2237279"/>
            <a:ext cx="3447994" cy="2984553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769EF71-41E7-41CD-835E-0D21CFF35AF7}"/>
              </a:ext>
            </a:extLst>
          </p:cNvPr>
          <p:cNvGrpSpPr/>
          <p:nvPr/>
        </p:nvGrpSpPr>
        <p:grpSpPr>
          <a:xfrm>
            <a:off x="5971032" y="1797444"/>
            <a:ext cx="3425840" cy="3966848"/>
            <a:chOff x="5971032" y="1797444"/>
            <a:chExt cx="3425840" cy="3966848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03FD3A3-3036-4AA9-9CC0-57945CB2E11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971032" y="1797444"/>
              <a:ext cx="3425840" cy="3881806"/>
              <a:chOff x="5764126" y="2346512"/>
              <a:chExt cx="3425840" cy="3881806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1BD47860-B91C-44A3-B76B-B9E3A725614B}"/>
                  </a:ext>
                </a:extLst>
              </p:cNvPr>
              <p:cNvGrpSpPr/>
              <p:nvPr/>
            </p:nvGrpSpPr>
            <p:grpSpPr>
              <a:xfrm>
                <a:off x="5764126" y="2346512"/>
                <a:ext cx="3425840" cy="1775964"/>
                <a:chOff x="5701461" y="2337182"/>
                <a:chExt cx="3425840" cy="1775964"/>
              </a:xfrm>
            </p:grpSpPr>
            <p:pic>
              <p:nvPicPr>
                <p:cNvPr id="4" name="Picture 3" descr="Screen Clipping">
                  <a:extLst>
                    <a:ext uri="{FF2B5EF4-FFF2-40B4-BE49-F238E27FC236}">
                      <a16:creationId xmlns:a16="http://schemas.microsoft.com/office/drawing/2014/main" id="{67531FDB-49FF-4556-AE80-004802B3474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701461" y="2337182"/>
                  <a:ext cx="1578956" cy="1775964"/>
                </a:xfrm>
                <a:prstGeom prst="rect">
                  <a:avLst/>
                </a:prstGeom>
                <a:ln w="15875">
                  <a:solidFill>
                    <a:schemeClr val="tx1"/>
                  </a:solidFill>
                </a:ln>
              </p:spPr>
            </p:pic>
            <p:pic>
              <p:nvPicPr>
                <p:cNvPr id="5" name="Picture 4" descr="Screen Clipping">
                  <a:extLst>
                    <a:ext uri="{FF2B5EF4-FFF2-40B4-BE49-F238E27FC236}">
                      <a16:creationId xmlns:a16="http://schemas.microsoft.com/office/drawing/2014/main" id="{C33DB930-8C60-478C-9E9A-91791D7F6DC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910" b="8769"/>
                <a:stretch/>
              </p:blipFill>
              <p:spPr>
                <a:xfrm>
                  <a:off x="7641601" y="2337182"/>
                  <a:ext cx="1485700" cy="1773087"/>
                </a:xfrm>
                <a:prstGeom prst="rect">
                  <a:avLst/>
                </a:prstGeom>
                <a:ln w="15875">
                  <a:solidFill>
                    <a:schemeClr val="tx1"/>
                  </a:solidFill>
                </a:ln>
              </p:spPr>
            </p:pic>
          </p:grpSp>
          <p:pic>
            <p:nvPicPr>
              <p:cNvPr id="6" name="Picture 5" descr="Screen Clipping">
                <a:extLst>
                  <a:ext uri="{FF2B5EF4-FFF2-40B4-BE49-F238E27FC236}">
                    <a16:creationId xmlns:a16="http://schemas.microsoft.com/office/drawing/2014/main" id="{AE2B05F8-2BEE-4651-9424-096CB7D2A8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25407" y="4455230"/>
                <a:ext cx="2303278" cy="1773088"/>
              </a:xfrm>
              <a:prstGeom prst="rect">
                <a:avLst/>
              </a:prstGeom>
              <a:ln w="15875">
                <a:solidFill>
                  <a:schemeClr val="tx1"/>
                </a:solidFill>
              </a:ln>
            </p:spPr>
          </p:pic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506C7D7-D60C-44B8-B3E3-1B7D2ACF24E4}"/>
                </a:ext>
              </a:extLst>
            </p:cNvPr>
            <p:cNvSpPr txBox="1"/>
            <p:nvPr/>
          </p:nvSpPr>
          <p:spPr>
            <a:xfrm>
              <a:off x="6079472" y="3291840"/>
              <a:ext cx="13620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Semicircle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5F369DD-F2CA-4FC8-9800-689C18964CEF}"/>
                </a:ext>
              </a:extLst>
            </p:cNvPr>
            <p:cNvSpPr txBox="1"/>
            <p:nvPr/>
          </p:nvSpPr>
          <p:spPr>
            <a:xfrm>
              <a:off x="7972984" y="3291840"/>
              <a:ext cx="13620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Shallow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DF04061-8073-4656-9634-A36A6AFE4FBF}"/>
                </a:ext>
              </a:extLst>
            </p:cNvPr>
            <p:cNvSpPr txBox="1"/>
            <p:nvPr/>
          </p:nvSpPr>
          <p:spPr>
            <a:xfrm>
              <a:off x="7002914" y="5394960"/>
              <a:ext cx="13620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Deep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17300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A0F04-6FDB-4597-9F1A-A8EBA3774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u="sng" dirty="0">
                <a:latin typeface="Arial" panose="020B0604020202020204" pitchFamily="34" charset="0"/>
                <a:cs typeface="Arial" panose="020B0604020202020204" pitchFamily="34" charset="0"/>
              </a:rPr>
              <a:t>3D Models &amp; Variations: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Gore Spacing</a:t>
            </a:r>
            <a:endParaRPr lang="en-US" sz="4000" dirty="0"/>
          </a:p>
        </p:txBody>
      </p:sp>
      <p:pic>
        <p:nvPicPr>
          <p:cNvPr id="10" name="Picture 9" descr="Screen Clipping">
            <a:extLst>
              <a:ext uri="{FF2B5EF4-FFF2-40B4-BE49-F238E27FC236}">
                <a16:creationId xmlns:a16="http://schemas.microsoft.com/office/drawing/2014/main" id="{10B56E41-6617-45A8-B207-C8FA4F7E3C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133" y="2210073"/>
            <a:ext cx="3447994" cy="2984553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84C67C7-B30A-4880-A68A-9366E6E27D7D}"/>
              </a:ext>
            </a:extLst>
          </p:cNvPr>
          <p:cNvGrpSpPr/>
          <p:nvPr/>
        </p:nvGrpSpPr>
        <p:grpSpPr>
          <a:xfrm>
            <a:off x="1367527" y="1690688"/>
            <a:ext cx="4058320" cy="4359575"/>
            <a:chOff x="1119877" y="1690688"/>
            <a:chExt cx="4058320" cy="4359575"/>
          </a:xfrm>
        </p:grpSpPr>
        <p:pic>
          <p:nvPicPr>
            <p:cNvPr id="4" name="Picture 3" descr="Screen Clipping">
              <a:extLst>
                <a:ext uri="{FF2B5EF4-FFF2-40B4-BE49-F238E27FC236}">
                  <a16:creationId xmlns:a16="http://schemas.microsoft.com/office/drawing/2014/main" id="{F97926BC-6F6D-4C85-A0C8-3A65D1E63E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12" t="614" r="4178" b="2225"/>
            <a:stretch/>
          </p:blipFill>
          <p:spPr>
            <a:xfrm flipH="1">
              <a:off x="2270300" y="4008975"/>
              <a:ext cx="1757477" cy="1732491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3927376-2151-4B94-93DF-FF31789BE02C}"/>
                </a:ext>
              </a:extLst>
            </p:cNvPr>
            <p:cNvGrpSpPr/>
            <p:nvPr/>
          </p:nvGrpSpPr>
          <p:grpSpPr>
            <a:xfrm>
              <a:off x="1119877" y="1690688"/>
              <a:ext cx="4058320" cy="2318287"/>
              <a:chOff x="1197602" y="1690688"/>
              <a:chExt cx="4058320" cy="2318287"/>
            </a:xfrm>
          </p:grpSpPr>
          <p:pic>
            <p:nvPicPr>
              <p:cNvPr id="3" name="Picture 2" descr="Screen Clipping">
                <a:extLst>
                  <a:ext uri="{FF2B5EF4-FFF2-40B4-BE49-F238E27FC236}">
                    <a16:creationId xmlns:a16="http://schemas.microsoft.com/office/drawing/2014/main" id="{074A02F9-8FBB-4853-A096-9501DA8FD05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47" t="1949" r="2586" b="1924"/>
              <a:stretch/>
            </p:blipFill>
            <p:spPr>
              <a:xfrm flipH="1">
                <a:off x="3406383" y="1690688"/>
                <a:ext cx="1768100" cy="1743880"/>
              </a:xfrm>
              <a:prstGeom prst="rect">
                <a:avLst/>
              </a:prstGeom>
              <a:ln w="15875">
                <a:solidFill>
                  <a:schemeClr val="tx1"/>
                </a:solidFill>
              </a:ln>
            </p:spPr>
          </p:pic>
          <p:pic>
            <p:nvPicPr>
              <p:cNvPr id="5" name="Picture 4" descr="Screen Clipping">
                <a:extLst>
                  <a:ext uri="{FF2B5EF4-FFF2-40B4-BE49-F238E27FC236}">
                    <a16:creationId xmlns:a16="http://schemas.microsoft.com/office/drawing/2014/main" id="{FC1982FF-1FBD-4DF9-AE56-C304982224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197602" y="1690688"/>
                <a:ext cx="1757477" cy="1743880"/>
              </a:xfrm>
              <a:prstGeom prst="rect">
                <a:avLst/>
              </a:prstGeom>
              <a:ln w="15875">
                <a:solidFill>
                  <a:schemeClr val="tx1"/>
                </a:solidFill>
              </a:ln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AA34C7C-1768-49EC-AC12-4CCE0F904C4A}"/>
                  </a:ext>
                </a:extLst>
              </p:cNvPr>
              <p:cNvSpPr txBox="1"/>
              <p:nvPr/>
            </p:nvSpPr>
            <p:spPr>
              <a:xfrm>
                <a:off x="1237000" y="3362644"/>
                <a:ext cx="175747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Rectangular – Evenly Spaced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737757D-4288-46DE-9EE8-C64DA6993908}"/>
                  </a:ext>
                </a:extLst>
              </p:cNvPr>
              <p:cNvSpPr txBox="1"/>
              <p:nvPr/>
            </p:nvSpPr>
            <p:spPr>
              <a:xfrm>
                <a:off x="3324943" y="3362644"/>
                <a:ext cx="193097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Rectangular – Unevenly Spaced</a:t>
                </a: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F4C42E8-4742-484B-9D6E-F56E7B9094A4}"/>
                </a:ext>
              </a:extLst>
            </p:cNvPr>
            <p:cNvSpPr txBox="1"/>
            <p:nvPr/>
          </p:nvSpPr>
          <p:spPr>
            <a:xfrm>
              <a:off x="2183548" y="5680931"/>
              <a:ext cx="19309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Stripes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14313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6FAD0-F8AB-47C9-A35C-C3542609F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3D Models &amp; Variations: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Chute AOA</a:t>
            </a:r>
            <a:endParaRPr lang="en-US" sz="4000" dirty="0"/>
          </a:p>
        </p:txBody>
      </p:sp>
      <p:pic>
        <p:nvPicPr>
          <p:cNvPr id="6" name="Picture 5" descr="Screen Clipping">
            <a:extLst>
              <a:ext uri="{FF2B5EF4-FFF2-40B4-BE49-F238E27FC236}">
                <a16:creationId xmlns:a16="http://schemas.microsoft.com/office/drawing/2014/main" id="{E2DB7257-52B6-4D1F-9B78-64E127CD1F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208" y="2244634"/>
            <a:ext cx="3447994" cy="2984553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9A17946-CBC8-422C-97D5-A2195BB1F7B4}"/>
              </a:ext>
            </a:extLst>
          </p:cNvPr>
          <p:cNvGrpSpPr/>
          <p:nvPr/>
        </p:nvGrpSpPr>
        <p:grpSpPr>
          <a:xfrm>
            <a:off x="5982180" y="1843085"/>
            <a:ext cx="4307670" cy="3772847"/>
            <a:chOff x="5982180" y="1843085"/>
            <a:chExt cx="4307670" cy="3772847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52CEF61-7FA9-4F7F-A217-7ED398837A76}"/>
                </a:ext>
              </a:extLst>
            </p:cNvPr>
            <p:cNvGrpSpPr/>
            <p:nvPr/>
          </p:nvGrpSpPr>
          <p:grpSpPr>
            <a:xfrm>
              <a:off x="5982180" y="1924422"/>
              <a:ext cx="4307670" cy="3691510"/>
              <a:chOff x="5982180" y="1924422"/>
              <a:chExt cx="4307670" cy="3691510"/>
            </a:xfrm>
          </p:grpSpPr>
          <p:pic>
            <p:nvPicPr>
              <p:cNvPr id="3" name="Picture 2" descr="Screen Clipping">
                <a:extLst>
                  <a:ext uri="{FF2B5EF4-FFF2-40B4-BE49-F238E27FC236}">
                    <a16:creationId xmlns:a16="http://schemas.microsoft.com/office/drawing/2014/main" id="{A6653F80-D8E6-4170-AE3D-9C668DC41A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27083" y="3813569"/>
                <a:ext cx="2017864" cy="1802363"/>
              </a:xfrm>
              <a:prstGeom prst="rect">
                <a:avLst/>
              </a:prstGeom>
              <a:ln w="15875">
                <a:solidFill>
                  <a:schemeClr val="tx1"/>
                </a:solidFill>
              </a:ln>
            </p:spPr>
          </p:pic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F8687031-29D4-46A0-8C7C-B7323C6C5FA1}"/>
                  </a:ext>
                </a:extLst>
              </p:cNvPr>
              <p:cNvGrpSpPr/>
              <p:nvPr/>
            </p:nvGrpSpPr>
            <p:grpSpPr>
              <a:xfrm>
                <a:off x="5982180" y="1924422"/>
                <a:ext cx="4307670" cy="1655413"/>
                <a:chOff x="5971032" y="1876088"/>
                <a:chExt cx="4307670" cy="1655413"/>
              </a:xfrm>
            </p:grpSpPr>
            <p:pic>
              <p:nvPicPr>
                <p:cNvPr id="4" name="Picture 3" descr="Screen Clipping">
                  <a:extLst>
                    <a:ext uri="{FF2B5EF4-FFF2-40B4-BE49-F238E27FC236}">
                      <a16:creationId xmlns:a16="http://schemas.microsoft.com/office/drawing/2014/main" id="{8CE91A5B-0E73-471C-A361-EAA933E30E4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71032" y="1876088"/>
                  <a:ext cx="2017864" cy="1655413"/>
                </a:xfrm>
                <a:prstGeom prst="rect">
                  <a:avLst/>
                </a:prstGeom>
                <a:ln w="15875">
                  <a:solidFill>
                    <a:schemeClr val="tx1"/>
                  </a:solidFill>
                </a:ln>
              </p:spPr>
            </p:pic>
            <p:pic>
              <p:nvPicPr>
                <p:cNvPr id="5" name="Picture 4" descr="Screen Clipping">
                  <a:extLst>
                    <a:ext uri="{FF2B5EF4-FFF2-40B4-BE49-F238E27FC236}">
                      <a16:creationId xmlns:a16="http://schemas.microsoft.com/office/drawing/2014/main" id="{179C6F57-F548-4D0A-9D40-D3F91204AD8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289517" y="1876437"/>
                  <a:ext cx="1989185" cy="1655064"/>
                </a:xfrm>
                <a:prstGeom prst="rect">
                  <a:avLst/>
                </a:prstGeom>
                <a:ln w="15875">
                  <a:solidFill>
                    <a:schemeClr val="tx1"/>
                  </a:solidFill>
                </a:ln>
              </p:spPr>
            </p:pic>
          </p:grp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3211DF1-2B91-46FF-A604-BB95B4E4C443}"/>
                </a:ext>
              </a:extLst>
            </p:cNvPr>
            <p:cNvSpPr txBox="1"/>
            <p:nvPr/>
          </p:nvSpPr>
          <p:spPr>
            <a:xfrm>
              <a:off x="6025622" y="1843085"/>
              <a:ext cx="19309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45 Degrees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30453CA-3DA0-4628-B10B-436C55EB06DA}"/>
                </a:ext>
              </a:extLst>
            </p:cNvPr>
            <p:cNvSpPr txBox="1"/>
            <p:nvPr/>
          </p:nvSpPr>
          <p:spPr>
            <a:xfrm>
              <a:off x="8329767" y="1843085"/>
              <a:ext cx="19309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60 Degrees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1DB19B4-0492-4E08-93A2-269584680C0D}"/>
                </a:ext>
              </a:extLst>
            </p:cNvPr>
            <p:cNvSpPr txBox="1"/>
            <p:nvPr/>
          </p:nvSpPr>
          <p:spPr>
            <a:xfrm>
              <a:off x="7170525" y="3721608"/>
              <a:ext cx="19309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75 Degrees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00237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E345C-5E2A-4E8E-BEB0-405FB3579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Paradrogue Simulation Conditions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3C24355-FB31-4BEC-A145-BC8AA5396306}"/>
              </a:ext>
            </a:extLst>
          </p:cNvPr>
          <p:cNvGrpSpPr/>
          <p:nvPr/>
        </p:nvGrpSpPr>
        <p:grpSpPr>
          <a:xfrm>
            <a:off x="1481328" y="1690688"/>
            <a:ext cx="4211017" cy="2069728"/>
            <a:chOff x="1481328" y="1690688"/>
            <a:chExt cx="4211017" cy="206972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7A6FA1C-9AF6-46CC-9131-ABAE7B9CAC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3266"/>
            <a:stretch/>
          </p:blipFill>
          <p:spPr>
            <a:xfrm>
              <a:off x="1526605" y="1690688"/>
              <a:ext cx="4165740" cy="2022896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5D0AE39-BF52-416C-ACA5-D8F860C80547}"/>
                </a:ext>
              </a:extLst>
            </p:cNvPr>
            <p:cNvSpPr txBox="1"/>
            <p:nvPr/>
          </p:nvSpPr>
          <p:spPr>
            <a:xfrm>
              <a:off x="1481328" y="3529584"/>
              <a:ext cx="232332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(Northrop Grumman, 2018)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BCD7E3F-107E-4E6E-B88B-0ED3885F5D4F}"/>
              </a:ext>
            </a:extLst>
          </p:cNvPr>
          <p:cNvGrpSpPr/>
          <p:nvPr/>
        </p:nvGrpSpPr>
        <p:grpSpPr>
          <a:xfrm>
            <a:off x="6327648" y="1696277"/>
            <a:ext cx="4227839" cy="2064139"/>
            <a:chOff x="6327648" y="1696277"/>
            <a:chExt cx="4227839" cy="206413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4167886-BAFC-4202-B888-B5FB14CF5D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298" r="12315" b="22824"/>
            <a:stretch/>
          </p:blipFill>
          <p:spPr>
            <a:xfrm>
              <a:off x="6380750" y="1696277"/>
              <a:ext cx="4174737" cy="2022896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9EB9943-9BCD-4DC0-93EE-07E87009C960}"/>
                </a:ext>
              </a:extLst>
            </p:cNvPr>
            <p:cNvSpPr txBox="1"/>
            <p:nvPr/>
          </p:nvSpPr>
          <p:spPr>
            <a:xfrm>
              <a:off x="6327648" y="3529584"/>
              <a:ext cx="152088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(Northrop Grumman, 2018)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85D44212-8A3D-472F-ACE5-F0C67AFDA542}"/>
              </a:ext>
            </a:extLst>
          </p:cNvPr>
          <p:cNvSpPr txBox="1"/>
          <p:nvPr/>
        </p:nvSpPr>
        <p:spPr>
          <a:xfrm>
            <a:off x="1526605" y="3974841"/>
            <a:ext cx="41657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/>
              <a:t>MQ-5B Hunter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Flight Speeds: 60 – 120 knots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Wing Span: 34.25 </a:t>
            </a:r>
            <a:r>
              <a:rPr lang="en-US" sz="2000" dirty="0" err="1"/>
              <a:t>ft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Endurance: 21 hours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B5F87E-7331-46AA-AF64-C901C14D2C62}"/>
              </a:ext>
            </a:extLst>
          </p:cNvPr>
          <p:cNvSpPr txBox="1"/>
          <p:nvPr/>
        </p:nvSpPr>
        <p:spPr>
          <a:xfrm>
            <a:off x="6380749" y="3974841"/>
            <a:ext cx="417473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/>
              <a:t>MQ-8B Fire Scout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Flight Speeds: 85 knots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Rotor Diameter: 27.5 </a:t>
            </a:r>
            <a:r>
              <a:rPr lang="en-US" sz="2000" dirty="0" err="1"/>
              <a:t>ft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Endurance: 595 </a:t>
            </a:r>
            <a:r>
              <a:rPr lang="en-US" sz="2000" dirty="0" err="1"/>
              <a:t>nmi</a:t>
            </a:r>
            <a:r>
              <a:rPr lang="en-US" sz="2000" dirty="0"/>
              <a:t> or 7.75 hours</a:t>
            </a:r>
          </a:p>
        </p:txBody>
      </p:sp>
    </p:spTree>
    <p:extLst>
      <p:ext uri="{BB962C8B-B14F-4D97-AF65-F5344CB8AC3E}">
        <p14:creationId xmlns:p14="http://schemas.microsoft.com/office/powerpoint/2010/main" val="329930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1056</TotalTime>
  <Words>221</Words>
  <Application>Microsoft Office PowerPoint</Application>
  <PresentationFormat>Widescreen</PresentationFormat>
  <Paragraphs>65</Paragraphs>
  <Slides>16</Slides>
  <Notes>2</Notes>
  <HiddenSlides>0</HiddenSlides>
  <MMClips>2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Microsoft Word Document</vt:lpstr>
      <vt:lpstr>UAS Paradrogue Research and Development</vt:lpstr>
      <vt:lpstr>PowerPoint Presentation</vt:lpstr>
      <vt:lpstr>Aerial Refueling &amp; Drones</vt:lpstr>
      <vt:lpstr>Increasing Stability</vt:lpstr>
      <vt:lpstr>Computational Fluid Dynamics</vt:lpstr>
      <vt:lpstr>3D Models &amp; Variations: Base Model &amp; Chute Cross Section</vt:lpstr>
      <vt:lpstr>3D Models &amp; Variations: Gore Spacing</vt:lpstr>
      <vt:lpstr>3D Models &amp; Variations: Chute AOA</vt:lpstr>
      <vt:lpstr>Paradrogue Simulation Conditions </vt:lpstr>
      <vt:lpstr>PowerPoint Presentation</vt:lpstr>
      <vt:lpstr>Simulation Results: Chute Cross Section</vt:lpstr>
      <vt:lpstr>Simulation Results: Gore Spacing</vt:lpstr>
      <vt:lpstr>Simulation Results: Chute AOA</vt:lpstr>
      <vt:lpstr>Transient Flow</vt:lpstr>
      <vt:lpstr>Questions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Mobley, Forrest J.</dc:creator>
  <cp:lastModifiedBy>Mobley, Forrest J.</cp:lastModifiedBy>
  <cp:revision>37</cp:revision>
  <dcterms:created xsi:type="dcterms:W3CDTF">2018-03-26T17:35:28Z</dcterms:created>
  <dcterms:modified xsi:type="dcterms:W3CDTF">2018-03-30T01:22:48Z</dcterms:modified>
</cp:coreProperties>
</file>